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8"/>
  </p:notesMasterIdLst>
  <p:handoutMasterIdLst>
    <p:handoutMasterId r:id="rId19"/>
  </p:handoutMasterIdLst>
  <p:sldIdLst>
    <p:sldId id="265" r:id="rId2"/>
    <p:sldId id="330" r:id="rId3"/>
    <p:sldId id="329" r:id="rId4"/>
    <p:sldId id="315" r:id="rId5"/>
    <p:sldId id="326" r:id="rId6"/>
    <p:sldId id="284" r:id="rId7"/>
    <p:sldId id="322" r:id="rId8"/>
    <p:sldId id="317" r:id="rId9"/>
    <p:sldId id="316" r:id="rId10"/>
    <p:sldId id="332" r:id="rId11"/>
    <p:sldId id="263" r:id="rId12"/>
    <p:sldId id="319" r:id="rId13"/>
    <p:sldId id="320" r:id="rId14"/>
    <p:sldId id="280" r:id="rId15"/>
    <p:sldId id="310" r:id="rId16"/>
    <p:sldId id="305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31" autoAdjust="0"/>
    <p:restoredTop sz="69565" autoAdjust="0"/>
  </p:normalViewPr>
  <p:slideViewPr>
    <p:cSldViewPr snapToGrid="0" snapToObjects="1" showGuides="1">
      <p:cViewPr varScale="1">
        <p:scale>
          <a:sx n="148" d="100"/>
          <a:sy n="148" d="100"/>
        </p:scale>
        <p:origin x="2322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zh-CN" dirty="0"/>
              <a:t>«Меня зовут [Ваше ФИО], и сегодня я представляю вашему вниманию работу «Оптимизация управления светофорами с использованием компьютерного зрения». Мы рассмотрим, как современные технологии могут существенно улучшить транспортную инфраструктуру городов.»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50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1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2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2AFF-B2BA-0227-3CD2-D685AADC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A1A3D2-B04C-AC88-A252-EE9770827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E50B2D-F54B-F8B7-A604-47464200B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C3786-4AE5-5947-CCD1-9AF391E28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78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4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05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EC0F4-5C7F-8673-D7BC-4725B9A29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99FBFD-BFDB-0F3D-369B-F9B220FA7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F7E7B0-95A3-5749-1877-E8A9C67BB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C9BDC1-24A2-9799-0160-556B03A8A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8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442525"/>
            <a:ext cx="8745166" cy="704850"/>
          </a:xfrm>
        </p:spPr>
        <p:txBody>
          <a:bodyPr>
            <a:noAutofit/>
          </a:bodyPr>
          <a:lstStyle/>
          <a:p>
            <a:pPr algn="ctr"/>
            <a:r>
              <a:rPr lang="ru-RU" altLang="zh-CN" sz="2400" b="1" i="0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Методы детекции транспортных потоков с помощью компьютерного зрения для улучшения управления светофорами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1FD53-0F4E-7DF2-35A1-5817192421DB}"/>
              </a:ext>
            </a:extLst>
          </p:cNvPr>
          <p:cNvSpPr txBox="1"/>
          <p:nvPr/>
        </p:nvSpPr>
        <p:spPr>
          <a:xfrm>
            <a:off x="3846889" y="3801036"/>
            <a:ext cx="500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Студент: Чжоу Хунсян</a:t>
            </a: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Униве</a:t>
            </a:r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рситет ИТМО, Факультет ПИиКТ</a:t>
            </a: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2398768715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@qq.com</a:t>
            </a:r>
            <a:endParaRPr lang="ru-RU" altLang="zh-CN" i="0" dirty="0">
              <a:solidFill>
                <a:schemeClr val="bg1"/>
              </a:solidFill>
              <a:effectLst/>
              <a:latin typeface="Golos Text" panose="020B0503020202020204"/>
            </a:endParaRP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Руководитель: Штенников Дмитрий Геннадьевич</a:t>
            </a:r>
            <a:endParaRPr lang="zh-CN" altLang="en-US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1BDE6-75A3-12F5-C47A-327A990F5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C5A0F-0920-666D-2920-D439DC87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231224" cy="527284"/>
          </a:xfrm>
        </p:spPr>
        <p:txBody>
          <a:bodyPr>
            <a:normAutofit fontScale="90000"/>
          </a:bodyPr>
          <a:lstStyle/>
          <a:p>
            <a:r>
              <a:rPr lang="ru-RU" altLang="zh-CN" sz="3200" b="1" dirty="0"/>
              <a:t>4. Динамическое управление светофором</a:t>
            </a:r>
            <a:endParaRPr lang="en-US" altLang="zh-CN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117FF-B8E7-6FC8-DF2B-E350D434B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/>
          </a:bodyPr>
          <a:lstStyle/>
          <a:p>
            <a:r>
              <a:rPr lang="ru-RU" altLang="zh-CN" sz="1800" dirty="0"/>
              <a:t>Светофоры динамически регулируют продолжительность сигнала светофора на основе информации о транспортном потоке, полученной со всех направлений, что позволяет повысить эффективность движения на перекрестке.</a:t>
            </a:r>
          </a:p>
          <a:p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49226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350F252-A57D-E561-C9FF-C567FEE1DF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5924" b="5924"/>
          <a:stretch>
            <a:fillRect/>
          </a:stretch>
        </p:blipFill>
        <p:spPr/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-243" t="8890" r="243" b="31362"/>
          <a:stretch/>
        </p:blipFill>
        <p:spPr>
          <a:xfrm>
            <a:off x="454050" y="952607"/>
            <a:ext cx="2589213" cy="1304294"/>
          </a:xfr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85978689-CD89-E96E-2201-F9A2214F8C5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E87A544-55FB-1C80-6A79-70F4E704BF4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24ACE34-10A6-1C8E-8DAD-9AA9B4250EA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7435FDD6-FF73-314F-0ECA-07ACCB2459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CAB6ECF-A625-86F0-2A87-1E656A6B5A7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A86CA11-FF94-52CB-154C-7057EE646FD8}"/>
              </a:ext>
            </a:extLst>
          </p:cNvPr>
          <p:cNvSpPr txBox="1">
            <a:spLocks/>
          </p:cNvSpPr>
          <p:nvPr/>
        </p:nvSpPr>
        <p:spPr>
          <a:xfrm>
            <a:off x="436728" y="1021377"/>
            <a:ext cx="4327219" cy="2042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На слайдах должно быть как можно меньше текста. Не бойтесь оставлять свободное место, ведь оно имеет такую же ценность, как картинка или текст. </a:t>
            </a:r>
            <a:endParaRPr lang="ru-RU" sz="1200" b="0" i="0" dirty="0">
              <a:effectLst/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Текст должен быть читабельным.</a:t>
            </a:r>
            <a:endParaRPr lang="ru-RU" sz="1200" dirty="0"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>
                <a:latin typeface="Golos Text" panose="020B0503020202020204" pitchFamily="34" charset="0"/>
                <a:ea typeface="Golos Text" panose="020B0503020202020204" pitchFamily="34" charset="0"/>
              </a:rPr>
              <a:t>Делайте акцент на самом важном, выделяя слова, например, другим цветом либо цветными плашками, или </a:t>
            </a:r>
            <a:r>
              <a:rPr lang="ru-RU" sz="1200" dirty="0"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же используя жирное или курсивное начертание.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Не оставляйте «висячие» предлоги, их нужно переносить на следующую строку.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31D99C-9EE7-7438-A8F6-8A255AD5CCD2}"/>
              </a:ext>
            </a:extLst>
          </p:cNvPr>
          <p:cNvSpPr txBox="1">
            <a:spLocks/>
          </p:cNvSpPr>
          <p:nvPr/>
        </p:nvSpPr>
        <p:spPr>
          <a:xfrm>
            <a:off x="4795120" y="1051995"/>
            <a:ext cx="2031707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i="1" dirty="0"/>
              <a:t>Пример оформления слайда: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00B6D-2EAC-D80B-983A-F420D977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87" y="1344079"/>
            <a:ext cx="3247278" cy="18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51CB0-746D-A717-9B37-016B96D92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28" y="974866"/>
            <a:ext cx="8253351" cy="25716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200" dirty="0"/>
              <a:t>В шаблоне презентации представлено несколько вариантов фонов.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800" dirty="0"/>
          </a:p>
        </p:txBody>
      </p:sp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2CAC1882-B83E-E295-975B-04CCF92A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5" y="2863302"/>
            <a:ext cx="1854220" cy="10607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B55B04-6B68-F1FD-0C61-09A64706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8" y="2560072"/>
            <a:ext cx="1807636" cy="10498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F1A216D-6E3A-375D-D799-488E9A56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57" y="3956648"/>
            <a:ext cx="1815042" cy="10409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86C1B8-7B5C-45A6-C667-01CB24B8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45" y="3961949"/>
            <a:ext cx="1854220" cy="10634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F919F3-5767-C579-9FFB-76AF9EDF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89" y="2232422"/>
            <a:ext cx="1806219" cy="101643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9645F72-2EEB-F09D-15A0-B072862DA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1" y="1538719"/>
            <a:ext cx="2148725" cy="12479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7861AD1-B11F-2C41-6D57-28BBC7F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045" y="2823712"/>
            <a:ext cx="1806218" cy="10140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ADAFAC-5582-2823-5477-B9FC9ED6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533" y="2589779"/>
            <a:ext cx="1806219" cy="101643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4CC287-7E2C-12D7-7703-09A4F15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990" y="2093237"/>
            <a:ext cx="1806219" cy="1016439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4F129D-D192-D5EC-4045-6FF69EE4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123" y="1502150"/>
            <a:ext cx="2148725" cy="1247950"/>
          </a:xfrm>
          <a:prstGeom prst="rect">
            <a:avLst/>
          </a:prstGeom>
        </p:spPr>
      </p:pic>
      <p:sp>
        <p:nvSpPr>
          <p:cNvPr id="40" name="Объект 2">
            <a:extLst>
              <a:ext uri="{FF2B5EF4-FFF2-40B4-BE49-F238E27FC236}">
                <a16:creationId xmlns:a16="http://schemas.microsoft.com/office/drawing/2014/main" id="{1142AB3C-C9FB-88F2-21DE-8C13C3A0649D}"/>
              </a:ext>
            </a:extLst>
          </p:cNvPr>
          <p:cNvSpPr txBox="1">
            <a:spLocks/>
          </p:cNvSpPr>
          <p:nvPr/>
        </p:nvSpPr>
        <p:spPr>
          <a:xfrm>
            <a:off x="430355" y="1239334"/>
            <a:ext cx="3377369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Их можно </a:t>
            </a:r>
            <a:r>
              <a:rPr lang="ru-RU" sz="1200" dirty="0" err="1"/>
              <a:t>миксовать</a:t>
            </a:r>
            <a:r>
              <a:rPr lang="ru-RU" sz="1200" dirty="0"/>
              <a:t>: 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2CE85022-AA2F-E141-4234-EEBCC6A41382}"/>
              </a:ext>
            </a:extLst>
          </p:cNvPr>
          <p:cNvSpPr txBox="1">
            <a:spLocks/>
          </p:cNvSpPr>
          <p:nvPr/>
        </p:nvSpPr>
        <p:spPr>
          <a:xfrm>
            <a:off x="4385980" y="1216089"/>
            <a:ext cx="4251716" cy="29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А можно выбрать один цвет для всей презентации:</a:t>
            </a:r>
          </a:p>
        </p:txBody>
      </p:sp>
    </p:spTree>
    <p:extLst>
      <p:ext uri="{BB962C8B-B14F-4D97-AF65-F5344CB8AC3E}">
        <p14:creationId xmlns:p14="http://schemas.microsoft.com/office/powerpoint/2010/main" val="403168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1837-1767-690C-EEDD-0863FF186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05763"/>
            <a:ext cx="8347587" cy="282848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Для того чтобы ваша презентация вызывала у аудитории эмоциональный отклик, используйте подходящие изображения.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Выбирайте фотографии только высокого разрешения.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Любые фотографии могут быть использованы в презентации только с соблюдением авторских прав.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Таблицы и списки по возможности заменяйте инфографикой и диаграммами. Если же необходима таблица, то делайте ее максимально простой и понятной для аудитории.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BAA72-2AFD-9381-6BC9-C1AFB623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43063-73BC-7D3B-33E9-1D85D5351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265" r="16265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2AF7B8D-8684-C836-12FE-B4382985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dirty="0"/>
              <a:t>Введение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5CF8E9-7B0A-37F0-7C99-D0B2569DB6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487253" cy="342537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Увеличение урбанизации и числа автомобилей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Проблемы традиционных систем управления светофорами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altLang="zh-CN" sz="1600" dirty="0"/>
              <a:t>Решение с использованием компьютерного зрения для улучшения управления светофорами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56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0246-D401-59FC-0B95-07079D64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C6B6D-E145-30D4-562A-8B0A7618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Цель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73C95F-78D4-8FFE-0915-1D51E90B28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518082"/>
            <a:ext cx="2898982" cy="3061175"/>
          </a:xfrm>
        </p:spPr>
        <p:txBody>
          <a:bodyPr>
            <a:noAutofit/>
          </a:bodyPr>
          <a:lstStyle/>
          <a:p>
            <a:r>
              <a:rPr lang="ru-RU" altLang="zh-CN" sz="2000" dirty="0"/>
              <a:t>Разработать систему детекции транспортных потоков, основанную на технологиях компьютерного зрения и машинного обучения, для оптимизации управления светофорами</a:t>
            </a:r>
            <a:br>
              <a:rPr lang="ru-RU" altLang="zh-CN" sz="2000" dirty="0"/>
            </a:br>
            <a:endParaRPr lang="ru-RU" sz="2000" dirty="0"/>
          </a:p>
        </p:txBody>
      </p:sp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CE531D60-1783-CA3E-075A-9E20A1ED1F6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r="5050"/>
          <a:stretch>
            <a:fillRect/>
          </a:stretch>
        </p:blipFill>
        <p:spPr bwMode="auto"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1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Задачи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Оценка существующих методов и технологий для анализа транспортных потоков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системы обнаружения потока транспортных средств на основе компьютерного зрения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Разработка алгоритмов для динамической адаптации времени работы светофора в зависимости от потока транспортных средств.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zh-CN" sz="2000" dirty="0"/>
              <a:t>Тестирование и оценка эффективности предложенной системы</a:t>
            </a:r>
          </a:p>
          <a:p>
            <a:endParaRPr lang="ru-RU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6D480E34-5E88-217A-4C19-E1712F5D7D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28" b="428"/>
          <a:stretch>
            <a:fillRect/>
          </a:stretch>
        </p:blipFill>
        <p:spPr/>
      </p:pic>
      <p:pic>
        <p:nvPicPr>
          <p:cNvPr id="11" name="图片占位符 5">
            <a:extLst>
              <a:ext uri="{FF2B5EF4-FFF2-40B4-BE49-F238E27FC236}">
                <a16:creationId xmlns:a16="http://schemas.microsoft.com/office/drawing/2014/main" id="{B5C0D753-91F8-55A4-BA63-46C6E8B78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916" b="6916"/>
          <a:stretch/>
        </p:blipFill>
        <p:spPr>
          <a:xfrm>
            <a:off x="457200" y="2935288"/>
            <a:ext cx="2532063" cy="1882775"/>
          </a:xfr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Ограниченные возможности традиционных методов сбора данных о транспортных потоках.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altLang="zh-CN" sz="2400" dirty="0"/>
              <a:t>Неэффективность традиционных систем управления светофорами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Отсутствие эффективных методов для учета транспортных потоков в разных направлениях на перекрестках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Обозначение проблемы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Решение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  <a:effectLst/>
        </p:spPr>
        <p:txBody>
          <a:bodyPr>
            <a:normAutofit/>
          </a:bodyPr>
          <a:lstStyle/>
          <a:p>
            <a:r>
              <a:rPr lang="ru-RU" altLang="zh-CN" sz="1800" b="1" dirty="0"/>
              <a:t>1. Сбор и обработка видеоданных</a:t>
            </a:r>
          </a:p>
          <a:p>
            <a:endParaRPr lang="en-US" altLang="zh-CN" sz="1800" b="1" dirty="0"/>
          </a:p>
          <a:p>
            <a:r>
              <a:rPr lang="en-US" altLang="zh-CN" sz="1800" b="1" dirty="0"/>
              <a:t>2. </a:t>
            </a:r>
            <a:r>
              <a:rPr lang="ru-RU" altLang="zh-CN" sz="1800" b="1" dirty="0"/>
              <a:t>Обнаружение и отслеживание трафика</a:t>
            </a:r>
          </a:p>
          <a:p>
            <a:endParaRPr lang="en-US" altLang="zh-CN" sz="1800" b="1" dirty="0"/>
          </a:p>
          <a:p>
            <a:r>
              <a:rPr lang="en-US" altLang="zh-CN" sz="1800" b="1" dirty="0"/>
              <a:t>3. </a:t>
            </a:r>
            <a:r>
              <a:rPr lang="ru-RU" altLang="zh-CN" sz="1800" b="1" dirty="0"/>
              <a:t>Анализ транспортного потока</a:t>
            </a:r>
          </a:p>
          <a:p>
            <a:endParaRPr lang="en-US" altLang="zh-CN" sz="1800" b="1" dirty="0"/>
          </a:p>
          <a:p>
            <a:r>
              <a:rPr lang="en-US" altLang="zh-CN" sz="1800" b="1" dirty="0"/>
              <a:t>4. </a:t>
            </a:r>
            <a:r>
              <a:rPr lang="ru-RU" altLang="zh-CN" sz="1800" b="1" dirty="0"/>
              <a:t>Динамическое управление светофором</a:t>
            </a:r>
            <a:endParaRPr lang="en-US" altLang="zh-CN" sz="1800" b="1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FC10776-B6A0-3EA3-2C83-248BCEC8F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176" y="1672549"/>
            <a:ext cx="2094215" cy="436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1AAC46-9071-166B-A030-AC8ABE83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56" y="2569840"/>
            <a:ext cx="2011854" cy="685859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58D17D34-0D6C-8038-F60B-16DA4E19EAB2}"/>
              </a:ext>
            </a:extLst>
          </p:cNvPr>
          <p:cNvGrpSpPr/>
          <p:nvPr/>
        </p:nvGrpSpPr>
        <p:grpSpPr>
          <a:xfrm>
            <a:off x="1061092" y="3690902"/>
            <a:ext cx="6815061" cy="950890"/>
            <a:chOff x="1003137" y="3690902"/>
            <a:chExt cx="6815061" cy="950890"/>
          </a:xfrm>
        </p:grpSpPr>
        <p:sp>
          <p:nvSpPr>
            <p:cNvPr id="9" name="矩形: 剪去单角 8">
              <a:extLst>
                <a:ext uri="{FF2B5EF4-FFF2-40B4-BE49-F238E27FC236}">
                  <a16:creationId xmlns:a16="http://schemas.microsoft.com/office/drawing/2014/main" id="{81175CEA-095B-A432-D6D2-D3B149EDBF4D}"/>
                </a:ext>
              </a:extLst>
            </p:cNvPr>
            <p:cNvSpPr/>
            <p:nvPr/>
          </p:nvSpPr>
          <p:spPr>
            <a:xfrm>
              <a:off x="1003137" y="3690902"/>
              <a:ext cx="804930" cy="321972"/>
            </a:xfrm>
            <a:prstGeom prst="snip1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zh-CN" sz="1200" dirty="0">
                  <a:solidFill>
                    <a:schemeClr val="tx1"/>
                  </a:solidFill>
                </a:rPr>
                <a:t>Камера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剪去单角 9">
              <a:extLst>
                <a:ext uri="{FF2B5EF4-FFF2-40B4-BE49-F238E27FC236}">
                  <a16:creationId xmlns:a16="http://schemas.microsoft.com/office/drawing/2014/main" id="{81C9B0A6-0159-E41D-F79E-3D623BA599A9}"/>
                </a:ext>
              </a:extLst>
            </p:cNvPr>
            <p:cNvSpPr/>
            <p:nvPr/>
          </p:nvSpPr>
          <p:spPr>
            <a:xfrm>
              <a:off x="1003137" y="4319820"/>
              <a:ext cx="804930" cy="321972"/>
            </a:xfrm>
            <a:prstGeom prst="snip1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zh-CN" sz="1200" dirty="0">
                  <a:solidFill>
                    <a:schemeClr val="tx1"/>
                  </a:solidFill>
                </a:rPr>
                <a:t>Видео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BBAEB9F-1018-14E0-926F-B45692B24CA3}"/>
                </a:ext>
              </a:extLst>
            </p:cNvPr>
            <p:cNvSpPr/>
            <p:nvPr/>
          </p:nvSpPr>
          <p:spPr>
            <a:xfrm>
              <a:off x="2145727" y="3866219"/>
              <a:ext cx="1268569" cy="650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zh-CN" sz="1100" dirty="0">
                  <a:solidFill>
                    <a:schemeClr val="tx1"/>
                  </a:solidFill>
                </a:rPr>
                <a:t>Система обнаружения транспортных средств</a:t>
              </a:r>
              <a:r>
                <a:rPr lang="en-US" altLang="zh-CN" sz="1100" dirty="0">
                  <a:solidFill>
                    <a:schemeClr val="tx1"/>
                  </a:solidFill>
                </a:rPr>
                <a:t> (YOLO)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D30BB5D-738C-7FD1-F82D-166DD105AFBD}"/>
                </a:ext>
              </a:extLst>
            </p:cNvPr>
            <p:cNvSpPr/>
            <p:nvPr/>
          </p:nvSpPr>
          <p:spPr>
            <a:xfrm>
              <a:off x="3682486" y="3866219"/>
              <a:ext cx="1268569" cy="650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zh-CN" sz="1100" dirty="0">
                  <a:solidFill>
                    <a:schemeClr val="tx1"/>
                  </a:solidFill>
                </a:rPr>
                <a:t>Система слежения транспортных средств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剪去单角 12">
              <a:extLst>
                <a:ext uri="{FF2B5EF4-FFF2-40B4-BE49-F238E27FC236}">
                  <a16:creationId xmlns:a16="http://schemas.microsoft.com/office/drawing/2014/main" id="{E2B4AF8B-41FB-633E-99EB-793D1C134CE8}"/>
                </a:ext>
              </a:extLst>
            </p:cNvPr>
            <p:cNvSpPr/>
            <p:nvPr/>
          </p:nvSpPr>
          <p:spPr>
            <a:xfrm>
              <a:off x="5294853" y="3947536"/>
              <a:ext cx="992724" cy="481605"/>
            </a:xfrm>
            <a:prstGeom prst="snip1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zh-CN" sz="1200" dirty="0">
                  <a:solidFill>
                    <a:schemeClr val="tx1"/>
                  </a:solidFill>
                </a:rPr>
                <a:t>транспортные потоки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DF14A7-DCF0-DB2E-8CF5-4EFE9A612406}"/>
                </a:ext>
              </a:extLst>
            </p:cNvPr>
            <p:cNvSpPr/>
            <p:nvPr/>
          </p:nvSpPr>
          <p:spPr>
            <a:xfrm>
              <a:off x="6549629" y="3863746"/>
              <a:ext cx="1268569" cy="650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zh-CN" sz="1100" dirty="0">
                  <a:solidFill>
                    <a:schemeClr val="tx1"/>
                  </a:solidFill>
                </a:rPr>
                <a:t>Система управления светофор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482F3850-C7E7-740B-1E18-A41D9D227647}"/>
                </a:ext>
              </a:extLst>
            </p:cNvPr>
            <p:cNvCxnSpPr>
              <a:stCxn id="9" idx="0"/>
              <a:endCxn id="11" idx="1"/>
            </p:cNvCxnSpPr>
            <p:nvPr/>
          </p:nvCxnSpPr>
          <p:spPr>
            <a:xfrm>
              <a:off x="1808067" y="3851888"/>
              <a:ext cx="337660" cy="339523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5CAB1CFB-6C92-F07B-D96A-2367ADEC2BE6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>
            <a:xfrm flipV="1">
              <a:off x="1808067" y="4191411"/>
              <a:ext cx="337660" cy="289395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6A17DD7-75E1-56A1-443B-739F23DDB5D8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3414296" y="4191411"/>
              <a:ext cx="2681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8E6B6A9B-563B-A4CE-D8CA-C09EE16209B5}"/>
                </a:ext>
              </a:extLst>
            </p:cNvPr>
            <p:cNvCxnSpPr>
              <a:cxnSpLocks/>
              <a:stCxn id="12" idx="3"/>
              <a:endCxn id="13" idx="2"/>
            </p:cNvCxnSpPr>
            <p:nvPr/>
          </p:nvCxnSpPr>
          <p:spPr>
            <a:xfrm flipV="1">
              <a:off x="4951055" y="4188339"/>
              <a:ext cx="343798" cy="3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9F21D9E-AD68-697E-93EC-9B380F2F9176}"/>
                </a:ext>
              </a:extLst>
            </p:cNvPr>
            <p:cNvCxnSpPr>
              <a:cxnSpLocks/>
              <a:stCxn id="13" idx="0"/>
              <a:endCxn id="14" idx="1"/>
            </p:cNvCxnSpPr>
            <p:nvPr/>
          </p:nvCxnSpPr>
          <p:spPr>
            <a:xfrm>
              <a:off x="6287577" y="4188339"/>
              <a:ext cx="262052" cy="5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600" dirty="0"/>
              <a:t>В разных местах перекрестка устанавливаются камеры, которые фиксируют движение транспорта в режиме реального времени.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1600" dirty="0"/>
              <a:t>1.1 </a:t>
            </a:r>
            <a:r>
              <a:rPr lang="ru-RU" altLang="zh-CN" sz="1600" dirty="0"/>
              <a:t>Получение видеоданных</a:t>
            </a:r>
            <a:endParaRPr lang="en-US" altLang="zh-CN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dirty="0"/>
              <a:t>1. </a:t>
            </a:r>
            <a:r>
              <a:rPr lang="ru-RU" altLang="zh-CN" sz="3200" b="1" dirty="0"/>
              <a:t>Сбор и обработка видеоданных</a:t>
            </a:r>
            <a:endParaRPr lang="en-US" altLang="zh-CN" sz="320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Применять предварительную обработку данных, чтобы минимизировать влияние внешних факторов, таких как освещённость или погодные условия.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1600" dirty="0"/>
              <a:t>1.2 </a:t>
            </a:r>
            <a:r>
              <a:rPr lang="ru-RU" altLang="zh-CN" sz="1600" dirty="0"/>
              <a:t>Предварительная обработка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ru-RU" altLang="zh-CN" dirty="0"/>
              <a:t>2.1 Обнаружение транспортных средств</a:t>
            </a:r>
            <a:endParaRPr lang="en-US" altLang="zh-CN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ru-RU" altLang="zh-CN" sz="1200" dirty="0"/>
              <a:t>2.2 Отслеживание транспортных средств</a:t>
            </a:r>
            <a:endParaRPr lang="en-US" altLang="zh-CN" sz="1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2.3 </a:t>
            </a:r>
            <a:r>
              <a:rPr lang="ru-RU" altLang="zh-CN" dirty="0"/>
              <a:t>Объезд перекрестков и распознавание направления</a:t>
            </a:r>
            <a:endParaRPr lang="en-US" altLang="zh-CN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Использовать алгоритм </a:t>
            </a:r>
            <a:r>
              <a:rPr lang="en" dirty="0"/>
              <a:t>YOLO </a:t>
            </a:r>
            <a:r>
              <a:rPr lang="ru-RU" dirty="0"/>
              <a:t>для поддержки обнаружения нескольких целей в реальном времени.</a:t>
            </a:r>
          </a:p>
          <a:p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Использовать алгоритм</a:t>
            </a:r>
            <a:r>
              <a:rPr lang="en-US" dirty="0"/>
              <a:t> SORT</a:t>
            </a:r>
            <a:r>
              <a:rPr lang="ru-RU" dirty="0"/>
              <a:t> для прогнозирования положения на основе текущего состояния движения цели для отслеживания в реальном времени.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188200" cy="527284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/>
              <a:t>2. </a:t>
            </a:r>
            <a:r>
              <a:rPr lang="ru-RU" altLang="zh-CN" sz="3200" b="1" dirty="0"/>
              <a:t>Обнаружение и отслеживание трафика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Вручную нарисовать линии принятия решений для различных направлений перекрестка и получить направление движения транспортного средства</a:t>
            </a:r>
          </a:p>
        </p:txBody>
      </p:sp>
      <p:pic>
        <p:nvPicPr>
          <p:cNvPr id="9" name="图片占位符 9">
            <a:extLst>
              <a:ext uri="{FF2B5EF4-FFF2-40B4-BE49-F238E27FC236}">
                <a16:creationId xmlns:a16="http://schemas.microsoft.com/office/drawing/2014/main" id="{C2497FEC-D8EF-EF0E-8688-36CC50EC82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1314" b="1314"/>
          <a:stretch>
            <a:fillRect/>
          </a:stretch>
        </p:blipFill>
        <p:spPr/>
      </p:pic>
      <p:pic>
        <p:nvPicPr>
          <p:cNvPr id="4100" name="Picture 4" descr="figure 4">
            <a:extLst>
              <a:ext uri="{FF2B5EF4-FFF2-40B4-BE49-F238E27FC236}">
                <a16:creationId xmlns:a16="http://schemas.microsoft.com/office/drawing/2014/main" id="{04E894F1-AF48-E55A-A0F8-6564131C91F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7" b="168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5E2A8A7-BBE6-9C06-A19A-43BDCB85344F}"/>
              </a:ext>
            </a:extLst>
          </p:cNvPr>
          <p:cNvCxnSpPr/>
          <p:nvPr/>
        </p:nvCxnSpPr>
        <p:spPr>
          <a:xfrm flipV="1">
            <a:off x="7875037" y="1800808"/>
            <a:ext cx="541175" cy="91642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151ADDF9-67AE-3E4E-6A26-294C83B259E0}"/>
              </a:ext>
            </a:extLst>
          </p:cNvPr>
          <p:cNvCxnSpPr>
            <a:cxnSpLocks/>
          </p:cNvCxnSpPr>
          <p:nvPr/>
        </p:nvCxnSpPr>
        <p:spPr>
          <a:xfrm flipH="1" flipV="1">
            <a:off x="7072604" y="1156996"/>
            <a:ext cx="1110343" cy="391886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F1A0C2DF-3E53-F83B-6A43-E4361EAA8F0F}"/>
              </a:ext>
            </a:extLst>
          </p:cNvPr>
          <p:cNvCxnSpPr>
            <a:cxnSpLocks/>
          </p:cNvCxnSpPr>
          <p:nvPr/>
        </p:nvCxnSpPr>
        <p:spPr>
          <a:xfrm>
            <a:off x="6097920" y="1548882"/>
            <a:ext cx="974684" cy="1168352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362445A-ADBB-C88D-0B79-A781C326C8C1}"/>
              </a:ext>
            </a:extLst>
          </p:cNvPr>
          <p:cNvCxnSpPr>
            <a:cxnSpLocks/>
          </p:cNvCxnSpPr>
          <p:nvPr/>
        </p:nvCxnSpPr>
        <p:spPr>
          <a:xfrm flipV="1">
            <a:off x="6307494" y="1156996"/>
            <a:ext cx="569167" cy="149290"/>
          </a:xfrm>
          <a:prstGeom prst="line">
            <a:avLst/>
          </a:prstGeom>
          <a:ln w="6350">
            <a:solidFill>
              <a:srgbClr val="B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在这里插入图片描述">
            <a:extLst>
              <a:ext uri="{FF2B5EF4-FFF2-40B4-BE49-F238E27FC236}">
                <a16:creationId xmlns:a16="http://schemas.microsoft.com/office/drawing/2014/main" id="{47E0B8A2-DD8C-58D5-C11F-18D8B02524EA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8" r="-1513"/>
          <a:stretch/>
        </p:blipFill>
        <p:spPr bwMode="auto">
          <a:xfrm>
            <a:off x="3163311" y="944462"/>
            <a:ext cx="2675900" cy="188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dirty="0"/>
              <a:t>3. </a:t>
            </a:r>
            <a:r>
              <a:rPr lang="ru-RU" altLang="zh-CN" sz="3200" b="1" dirty="0"/>
              <a:t>Анализ транспортного потока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altLang="zh-CN" sz="1200" dirty="0"/>
              <a:t>Рассчитывать количество транспортных средств в каждом направлении и плотность движения за единицу времени, чтобы оценить поток. </a:t>
            </a:r>
          </a:p>
          <a:p>
            <a:endParaRPr lang="ru-RU" altLang="zh-CN" sz="1200" dirty="0"/>
          </a:p>
          <a:p>
            <a:r>
              <a:rPr lang="ru-RU" altLang="zh-CN" sz="1200" dirty="0"/>
              <a:t>Эти данные помогают нам анализировать, как транспортные потоки меняются с течением времени, что, в свою очередь, помогает нам принимать более обоснованные решения по управлению дорожным движением. </a:t>
            </a:r>
          </a:p>
          <a:p>
            <a:endParaRPr lang="ru-RU" dirty="0"/>
          </a:p>
        </p:txBody>
      </p:sp>
      <p:pic>
        <p:nvPicPr>
          <p:cNvPr id="7" name="Picture 2" descr="figure 5">
            <a:extLst>
              <a:ext uri="{FF2B5EF4-FFF2-40B4-BE49-F238E27FC236}">
                <a16:creationId xmlns:a16="http://schemas.microsoft.com/office/drawing/2014/main" id="{9CD8E57C-865A-03B1-49CB-4D9BDA0EAD8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05" t="-648" r="-17373" b="-72"/>
          <a:stretch/>
        </p:blipFill>
        <p:spPr bwMode="auto">
          <a:xfrm>
            <a:off x="199623" y="970371"/>
            <a:ext cx="4782621" cy="397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7207</TotalTime>
  <Words>1533</Words>
  <Application>Microsoft Office PowerPoint</Application>
  <PresentationFormat>全屏显示(16:9)</PresentationFormat>
  <Paragraphs>136</Paragraphs>
  <Slides>16</Slides>
  <Notes>10</Notes>
  <HiddenSlides>5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ALS Gorizont Bold Expanded</vt:lpstr>
      <vt:lpstr>Golos Text</vt:lpstr>
      <vt:lpstr>Golos Text DemiBold</vt:lpstr>
      <vt:lpstr>Helvetica Neue</vt:lpstr>
      <vt:lpstr>Arial</vt:lpstr>
      <vt:lpstr>Calibri</vt:lpstr>
      <vt:lpstr>Open Sans</vt:lpstr>
      <vt:lpstr>Тема1</vt:lpstr>
      <vt:lpstr>Методы детекции транспортных потоков с помощью компьютерного зрения для улучшения управления светофорами</vt:lpstr>
      <vt:lpstr>Введение</vt:lpstr>
      <vt:lpstr>Цель</vt:lpstr>
      <vt:lpstr>Задачи</vt:lpstr>
      <vt:lpstr>Обозначение проблемы</vt:lpstr>
      <vt:lpstr>Решение проблемы</vt:lpstr>
      <vt:lpstr>1. Сбор и обработка видеоданных</vt:lpstr>
      <vt:lpstr>2. Обнаружение и отслеживание трафика</vt:lpstr>
      <vt:lpstr>3. Анализ транспортного потока</vt:lpstr>
      <vt:lpstr>4. Динамическое управление светофором</vt:lpstr>
      <vt:lpstr>Спасибо за внимание!</vt:lpstr>
      <vt:lpstr>PowerPoint 演示文稿</vt:lpstr>
      <vt:lpstr>PowerPoint 演示文稿</vt:lpstr>
      <vt:lpstr>Рекомендации по оформлению слайдов</vt:lpstr>
      <vt:lpstr>Рекомендации по оформлению слайдов</vt:lpstr>
      <vt:lpstr>Рекомендации по оформлению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宏祥 周</cp:lastModifiedBy>
  <cp:revision>136</cp:revision>
  <dcterms:created xsi:type="dcterms:W3CDTF">2014-06-27T12:30:22Z</dcterms:created>
  <dcterms:modified xsi:type="dcterms:W3CDTF">2025-04-07T20:44:37Z</dcterms:modified>
</cp:coreProperties>
</file>